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7" r:id="rId3"/>
    <p:sldId id="258" r:id="rId4"/>
    <p:sldId id="283" r:id="rId5"/>
    <p:sldId id="291" r:id="rId6"/>
    <p:sldId id="286" r:id="rId7"/>
    <p:sldId id="292" r:id="rId8"/>
    <p:sldId id="288" r:id="rId9"/>
    <p:sldId id="293" r:id="rId10"/>
    <p:sldId id="294" r:id="rId11"/>
    <p:sldId id="295" r:id="rId12"/>
    <p:sldId id="296" r:id="rId13"/>
    <p:sldId id="297" r:id="rId14"/>
    <p:sldId id="281" r:id="rId15"/>
    <p:sldId id="259" r:id="rId16"/>
    <p:sldId id="280" r:id="rId17"/>
    <p:sldId id="271" r:id="rId18"/>
    <p:sldId id="274" r:id="rId19"/>
    <p:sldId id="275" r:id="rId20"/>
    <p:sldId id="277" r:id="rId21"/>
    <p:sldId id="278" r:id="rId22"/>
    <p:sldId id="279" r:id="rId23"/>
    <p:sldId id="261" r:id="rId24"/>
    <p:sldId id="263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FB948-0E9E-4F45-8850-12F6E315F70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CBBFF-EF3B-4377-93F6-CA79553B047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/>
            <a:t>Тамақтанып отырғанда,теледидар көріп немесе  кітап оқу зиян</a:t>
          </a:r>
          <a:endParaRPr lang="ru-RU" dirty="0"/>
        </a:p>
      </dgm:t>
    </dgm:pt>
    <dgm:pt modelId="{6CF025FD-024F-407B-827E-D85C6169842F}" type="parTrans" cxnId="{E0DFCCB5-0533-4040-BF56-CFF7B2D11FA8}">
      <dgm:prSet/>
      <dgm:spPr/>
      <dgm:t>
        <a:bodyPr/>
        <a:lstStyle/>
        <a:p>
          <a:endParaRPr lang="ru-RU"/>
        </a:p>
      </dgm:t>
    </dgm:pt>
    <dgm:pt modelId="{F775BF24-CDD5-4189-8D3A-87BA7E879A4F}" type="sibTrans" cxnId="{E0DFCCB5-0533-4040-BF56-CFF7B2D11FA8}">
      <dgm:prSet/>
      <dgm:spPr/>
      <dgm:t>
        <a:bodyPr/>
        <a:lstStyle/>
        <a:p>
          <a:endParaRPr lang="ru-RU"/>
        </a:p>
      </dgm:t>
    </dgm:pt>
    <dgm:pt modelId="{8F558A3D-9969-4F79-A37A-D1926EBF6BE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/>
            <a:t>Тағамды мөлшерден тыс жеуден аулақ болуымыз керек</a:t>
          </a:r>
          <a:endParaRPr lang="ru-RU" dirty="0"/>
        </a:p>
      </dgm:t>
    </dgm:pt>
    <dgm:pt modelId="{DB697161-381B-43F2-B5B7-CB0CF792C206}" type="parTrans" cxnId="{ADB9F707-E2C2-4E2D-9CB1-BB548F8D4B18}">
      <dgm:prSet/>
      <dgm:spPr/>
      <dgm:t>
        <a:bodyPr/>
        <a:lstStyle/>
        <a:p>
          <a:endParaRPr lang="ru-RU"/>
        </a:p>
      </dgm:t>
    </dgm:pt>
    <dgm:pt modelId="{3BECFB4B-6D27-48A7-BF4D-9E344C3C15FD}" type="sibTrans" cxnId="{ADB9F707-E2C2-4E2D-9CB1-BB548F8D4B18}">
      <dgm:prSet/>
      <dgm:spPr/>
      <dgm:t>
        <a:bodyPr/>
        <a:lstStyle/>
        <a:p>
          <a:endParaRPr lang="ru-RU"/>
        </a:p>
      </dgm:t>
    </dgm:pt>
    <dgm:pt modelId="{FDA92BA2-2BCA-4BE2-8F30-26D20E606B1B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Тазалықты сақтау</a:t>
          </a:r>
          <a:endParaRPr lang="ru-RU" dirty="0"/>
        </a:p>
      </dgm:t>
    </dgm:pt>
    <dgm:pt modelId="{54070E4E-08F5-4AA5-9B0D-FE5085700BF2}" type="parTrans" cxnId="{A40E174D-8EA9-4E83-AD96-CD23E38FE521}">
      <dgm:prSet/>
      <dgm:spPr/>
      <dgm:t>
        <a:bodyPr/>
        <a:lstStyle/>
        <a:p>
          <a:endParaRPr lang="ru-RU"/>
        </a:p>
      </dgm:t>
    </dgm:pt>
    <dgm:pt modelId="{34D4F50F-1D15-4EB8-8EF7-7E29756139A3}" type="sibTrans" cxnId="{A40E174D-8EA9-4E83-AD96-CD23E38FE521}">
      <dgm:prSet/>
      <dgm:spPr/>
      <dgm:t>
        <a:bodyPr/>
        <a:lstStyle/>
        <a:p>
          <a:endParaRPr lang="ru-RU"/>
        </a:p>
      </dgm:t>
    </dgm:pt>
    <dgm:pt modelId="{6E162802-C13E-4957-BF3B-2699429DF609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Дене щынықтыру белсендылыгін арттыру</a:t>
          </a:r>
          <a:endParaRPr lang="ru-RU" dirty="0"/>
        </a:p>
      </dgm:t>
    </dgm:pt>
    <dgm:pt modelId="{14B16BCD-2541-4DF6-8F81-E1A243B54BC5}" type="parTrans" cxnId="{8C496A7D-A335-4F11-91AE-7FC7D99158AF}">
      <dgm:prSet/>
      <dgm:spPr/>
      <dgm:t>
        <a:bodyPr/>
        <a:lstStyle/>
        <a:p>
          <a:endParaRPr lang="ru-RU"/>
        </a:p>
      </dgm:t>
    </dgm:pt>
    <dgm:pt modelId="{3E72A33B-C487-4B57-AD85-CEB69EB9B7D4}" type="sibTrans" cxnId="{8C496A7D-A335-4F11-91AE-7FC7D99158AF}">
      <dgm:prSet/>
      <dgm:spPr/>
      <dgm:t>
        <a:bodyPr/>
        <a:lstStyle/>
        <a:p>
          <a:endParaRPr lang="ru-RU"/>
        </a:p>
      </dgm:t>
    </dgm:pt>
    <dgm:pt modelId="{D4E6C47F-3FCF-4A0B-9FDF-DF1A8013B6B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/>
            <a:t>Таңерткңгі ас міндетті түрде ыстық болуы тиіс</a:t>
          </a:r>
          <a:endParaRPr lang="ru-RU" dirty="0"/>
        </a:p>
      </dgm:t>
    </dgm:pt>
    <dgm:pt modelId="{5951D23E-EB12-4D89-82F7-97CC273E0C6E}" type="parTrans" cxnId="{207DC4E4-92E9-4077-822D-4E445DD4884B}">
      <dgm:prSet/>
      <dgm:spPr/>
      <dgm:t>
        <a:bodyPr/>
        <a:lstStyle/>
        <a:p>
          <a:endParaRPr lang="ru-RU"/>
        </a:p>
      </dgm:t>
    </dgm:pt>
    <dgm:pt modelId="{070FC6B0-68D8-4FEE-9C26-402224C6DC19}" type="sibTrans" cxnId="{207DC4E4-92E9-4077-822D-4E445DD4884B}">
      <dgm:prSet/>
      <dgm:spPr/>
      <dgm:t>
        <a:bodyPr/>
        <a:lstStyle/>
        <a:p>
          <a:endParaRPr lang="ru-RU"/>
        </a:p>
      </dgm:t>
    </dgm:pt>
    <dgm:pt modelId="{3AE61B66-BBEB-4ADE-8FE2-7A87EEDAAA20}" type="pres">
      <dgm:prSet presAssocID="{FA0FB948-0E9E-4F45-8850-12F6E315F7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02A4A-1230-4359-90F5-C02B299FBFDF}" type="pres">
      <dgm:prSet presAssocID="{B82CBBFF-EF3B-4377-93F6-CA79553B0477}" presName="node" presStyleLbl="node1" presStyleIdx="0" presStyleCnt="5" custScaleX="14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E4915-8917-46E9-9290-BA062FBE1E5D}" type="pres">
      <dgm:prSet presAssocID="{B82CBBFF-EF3B-4377-93F6-CA79553B0477}" presName="spNode" presStyleCnt="0"/>
      <dgm:spPr/>
    </dgm:pt>
    <dgm:pt modelId="{9061FEBA-714E-4664-8B1C-CDE2DA7503CE}" type="pres">
      <dgm:prSet presAssocID="{F775BF24-CDD5-4189-8D3A-87BA7E879A4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D1E1917-ED29-49AF-B902-6E650D8E0891}" type="pres">
      <dgm:prSet presAssocID="{8F558A3D-9969-4F79-A37A-D1926EBF6BE7}" presName="node" presStyleLbl="node1" presStyleIdx="1" presStyleCnt="5" custScaleX="13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80D9C-48BD-40D8-A2DC-D217A49706AC}" type="pres">
      <dgm:prSet presAssocID="{8F558A3D-9969-4F79-A37A-D1926EBF6BE7}" presName="spNode" presStyleCnt="0"/>
      <dgm:spPr/>
    </dgm:pt>
    <dgm:pt modelId="{854DF097-F221-4219-B704-CD8BC4BD894E}" type="pres">
      <dgm:prSet presAssocID="{3BECFB4B-6D27-48A7-BF4D-9E344C3C15F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2491534-786D-4C1D-9AC5-72497ED01AF4}" type="pres">
      <dgm:prSet presAssocID="{FDA92BA2-2BCA-4BE2-8F30-26D20E606B1B}" presName="node" presStyleLbl="node1" presStyleIdx="2" presStyleCnt="5" custScaleX="138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F71FC-2D4C-424B-ADAF-F80C5FE5DA0E}" type="pres">
      <dgm:prSet presAssocID="{FDA92BA2-2BCA-4BE2-8F30-26D20E606B1B}" presName="spNode" presStyleCnt="0"/>
      <dgm:spPr/>
    </dgm:pt>
    <dgm:pt modelId="{C3C45432-0B67-4F2E-B88B-BED4CD22B962}" type="pres">
      <dgm:prSet presAssocID="{34D4F50F-1D15-4EB8-8EF7-7E29756139A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FDC31BA-2981-40E8-8C6B-185E5B5E6757}" type="pres">
      <dgm:prSet presAssocID="{6E162802-C13E-4957-BF3B-2699429DF609}" presName="node" presStyleLbl="node1" presStyleIdx="3" presStyleCnt="5" custScaleX="15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8F72-627B-40C2-A59E-00DD2D87AAE3}" type="pres">
      <dgm:prSet presAssocID="{6E162802-C13E-4957-BF3B-2699429DF609}" presName="spNode" presStyleCnt="0"/>
      <dgm:spPr/>
    </dgm:pt>
    <dgm:pt modelId="{29054035-BB02-470F-80A7-EACAEB53E399}" type="pres">
      <dgm:prSet presAssocID="{3E72A33B-C487-4B57-AD85-CEB69EB9B7D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F60254E-D78A-483B-BECB-B6E9CC968BB0}" type="pres">
      <dgm:prSet presAssocID="{D4E6C47F-3FCF-4A0B-9FDF-DF1A8013B6B1}" presName="node" presStyleLbl="node1" presStyleIdx="4" presStyleCnt="5" custScaleX="112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097EC-E26A-4A1C-AEBF-0D665D6B1E56}" type="pres">
      <dgm:prSet presAssocID="{D4E6C47F-3FCF-4A0B-9FDF-DF1A8013B6B1}" presName="spNode" presStyleCnt="0"/>
      <dgm:spPr/>
    </dgm:pt>
    <dgm:pt modelId="{CA2974A6-D348-4A05-B472-0C79A1CFAA16}" type="pres">
      <dgm:prSet presAssocID="{070FC6B0-68D8-4FEE-9C26-402224C6DC1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F844C14-1976-4AF8-B4DB-0F46B71DC160}" type="presOf" srcId="{34D4F50F-1D15-4EB8-8EF7-7E29756139A3}" destId="{C3C45432-0B67-4F2E-B88B-BED4CD22B962}" srcOrd="0" destOrd="0" presId="urn:microsoft.com/office/officeart/2005/8/layout/cycle6"/>
    <dgm:cxn modelId="{ADB9F707-E2C2-4E2D-9CB1-BB548F8D4B18}" srcId="{FA0FB948-0E9E-4F45-8850-12F6E315F705}" destId="{8F558A3D-9969-4F79-A37A-D1926EBF6BE7}" srcOrd="1" destOrd="0" parTransId="{DB697161-381B-43F2-B5B7-CB0CF792C206}" sibTransId="{3BECFB4B-6D27-48A7-BF4D-9E344C3C15FD}"/>
    <dgm:cxn modelId="{F8887FED-7112-4B5C-BA7B-D024732E0DF6}" type="presOf" srcId="{FDA92BA2-2BCA-4BE2-8F30-26D20E606B1B}" destId="{F2491534-786D-4C1D-9AC5-72497ED01AF4}" srcOrd="0" destOrd="0" presId="urn:microsoft.com/office/officeart/2005/8/layout/cycle6"/>
    <dgm:cxn modelId="{439000A3-7375-4640-BE00-B52092D8CA80}" type="presOf" srcId="{070FC6B0-68D8-4FEE-9C26-402224C6DC19}" destId="{CA2974A6-D348-4A05-B472-0C79A1CFAA16}" srcOrd="0" destOrd="0" presId="urn:microsoft.com/office/officeart/2005/8/layout/cycle6"/>
    <dgm:cxn modelId="{7D1D3F8E-3973-485D-ABB5-B8AA11BE8183}" type="presOf" srcId="{8F558A3D-9969-4F79-A37A-D1926EBF6BE7}" destId="{0D1E1917-ED29-49AF-B902-6E650D8E0891}" srcOrd="0" destOrd="0" presId="urn:microsoft.com/office/officeart/2005/8/layout/cycle6"/>
    <dgm:cxn modelId="{CAD976E4-A288-46AB-A944-AD1E5CDACEF5}" type="presOf" srcId="{FA0FB948-0E9E-4F45-8850-12F6E315F705}" destId="{3AE61B66-BBEB-4ADE-8FE2-7A87EEDAAA20}" srcOrd="0" destOrd="0" presId="urn:microsoft.com/office/officeart/2005/8/layout/cycle6"/>
    <dgm:cxn modelId="{E0DFCCB5-0533-4040-BF56-CFF7B2D11FA8}" srcId="{FA0FB948-0E9E-4F45-8850-12F6E315F705}" destId="{B82CBBFF-EF3B-4377-93F6-CA79553B0477}" srcOrd="0" destOrd="0" parTransId="{6CF025FD-024F-407B-827E-D85C6169842F}" sibTransId="{F775BF24-CDD5-4189-8D3A-87BA7E879A4F}"/>
    <dgm:cxn modelId="{8C496A7D-A335-4F11-91AE-7FC7D99158AF}" srcId="{FA0FB948-0E9E-4F45-8850-12F6E315F705}" destId="{6E162802-C13E-4957-BF3B-2699429DF609}" srcOrd="3" destOrd="0" parTransId="{14B16BCD-2541-4DF6-8F81-E1A243B54BC5}" sibTransId="{3E72A33B-C487-4B57-AD85-CEB69EB9B7D4}"/>
    <dgm:cxn modelId="{03BF4DED-61B3-403A-A304-8E551B644D17}" type="presOf" srcId="{D4E6C47F-3FCF-4A0B-9FDF-DF1A8013B6B1}" destId="{7F60254E-D78A-483B-BECB-B6E9CC968BB0}" srcOrd="0" destOrd="0" presId="urn:microsoft.com/office/officeart/2005/8/layout/cycle6"/>
    <dgm:cxn modelId="{19523926-9A2F-441E-9F30-71E82FE5DCCC}" type="presOf" srcId="{3BECFB4B-6D27-48A7-BF4D-9E344C3C15FD}" destId="{854DF097-F221-4219-B704-CD8BC4BD894E}" srcOrd="0" destOrd="0" presId="urn:microsoft.com/office/officeart/2005/8/layout/cycle6"/>
    <dgm:cxn modelId="{49E8FEB1-4154-4EC1-8269-617FE7E4E6E6}" type="presOf" srcId="{F775BF24-CDD5-4189-8D3A-87BA7E879A4F}" destId="{9061FEBA-714E-4664-8B1C-CDE2DA7503CE}" srcOrd="0" destOrd="0" presId="urn:microsoft.com/office/officeart/2005/8/layout/cycle6"/>
    <dgm:cxn modelId="{A40E174D-8EA9-4E83-AD96-CD23E38FE521}" srcId="{FA0FB948-0E9E-4F45-8850-12F6E315F705}" destId="{FDA92BA2-2BCA-4BE2-8F30-26D20E606B1B}" srcOrd="2" destOrd="0" parTransId="{54070E4E-08F5-4AA5-9B0D-FE5085700BF2}" sibTransId="{34D4F50F-1D15-4EB8-8EF7-7E29756139A3}"/>
    <dgm:cxn modelId="{207DC4E4-92E9-4077-822D-4E445DD4884B}" srcId="{FA0FB948-0E9E-4F45-8850-12F6E315F705}" destId="{D4E6C47F-3FCF-4A0B-9FDF-DF1A8013B6B1}" srcOrd="4" destOrd="0" parTransId="{5951D23E-EB12-4D89-82F7-97CC273E0C6E}" sibTransId="{070FC6B0-68D8-4FEE-9C26-402224C6DC19}"/>
    <dgm:cxn modelId="{FB750AD1-127F-4BDE-900B-EA9E589FCA37}" type="presOf" srcId="{3E72A33B-C487-4B57-AD85-CEB69EB9B7D4}" destId="{29054035-BB02-470F-80A7-EACAEB53E399}" srcOrd="0" destOrd="0" presId="urn:microsoft.com/office/officeart/2005/8/layout/cycle6"/>
    <dgm:cxn modelId="{8C2AB3D4-3AF3-4104-921F-01A0FD6C01A1}" type="presOf" srcId="{6E162802-C13E-4957-BF3B-2699429DF609}" destId="{FFDC31BA-2981-40E8-8C6B-185E5B5E6757}" srcOrd="0" destOrd="0" presId="urn:microsoft.com/office/officeart/2005/8/layout/cycle6"/>
    <dgm:cxn modelId="{8C794722-51D3-42FC-8EF4-2EA68AFC2F2B}" type="presOf" srcId="{B82CBBFF-EF3B-4377-93F6-CA79553B0477}" destId="{AA102A4A-1230-4359-90F5-C02B299FBFDF}" srcOrd="0" destOrd="0" presId="urn:microsoft.com/office/officeart/2005/8/layout/cycle6"/>
    <dgm:cxn modelId="{617EBFB8-1196-4F50-B982-8E20D8E12A2D}" type="presParOf" srcId="{3AE61B66-BBEB-4ADE-8FE2-7A87EEDAAA20}" destId="{AA102A4A-1230-4359-90F5-C02B299FBFDF}" srcOrd="0" destOrd="0" presId="urn:microsoft.com/office/officeart/2005/8/layout/cycle6"/>
    <dgm:cxn modelId="{77ED450E-9D88-4986-AFF4-98A8B30AA349}" type="presParOf" srcId="{3AE61B66-BBEB-4ADE-8FE2-7A87EEDAAA20}" destId="{5E5E4915-8917-46E9-9290-BA062FBE1E5D}" srcOrd="1" destOrd="0" presId="urn:microsoft.com/office/officeart/2005/8/layout/cycle6"/>
    <dgm:cxn modelId="{01E44472-F559-4DA3-91BA-B16185A956DD}" type="presParOf" srcId="{3AE61B66-BBEB-4ADE-8FE2-7A87EEDAAA20}" destId="{9061FEBA-714E-4664-8B1C-CDE2DA7503CE}" srcOrd="2" destOrd="0" presId="urn:microsoft.com/office/officeart/2005/8/layout/cycle6"/>
    <dgm:cxn modelId="{1CB9C793-2198-420B-914A-EFD3AB5A2716}" type="presParOf" srcId="{3AE61B66-BBEB-4ADE-8FE2-7A87EEDAAA20}" destId="{0D1E1917-ED29-49AF-B902-6E650D8E0891}" srcOrd="3" destOrd="0" presId="urn:microsoft.com/office/officeart/2005/8/layout/cycle6"/>
    <dgm:cxn modelId="{1EEEED03-02ED-4997-BAEF-875367338677}" type="presParOf" srcId="{3AE61B66-BBEB-4ADE-8FE2-7A87EEDAAA20}" destId="{48480D9C-48BD-40D8-A2DC-D217A49706AC}" srcOrd="4" destOrd="0" presId="urn:microsoft.com/office/officeart/2005/8/layout/cycle6"/>
    <dgm:cxn modelId="{6733666A-C71F-4BE5-AAC8-33937E579D47}" type="presParOf" srcId="{3AE61B66-BBEB-4ADE-8FE2-7A87EEDAAA20}" destId="{854DF097-F221-4219-B704-CD8BC4BD894E}" srcOrd="5" destOrd="0" presId="urn:microsoft.com/office/officeart/2005/8/layout/cycle6"/>
    <dgm:cxn modelId="{E13B76B2-96D1-44CA-8016-C52A98E0867C}" type="presParOf" srcId="{3AE61B66-BBEB-4ADE-8FE2-7A87EEDAAA20}" destId="{F2491534-786D-4C1D-9AC5-72497ED01AF4}" srcOrd="6" destOrd="0" presId="urn:microsoft.com/office/officeart/2005/8/layout/cycle6"/>
    <dgm:cxn modelId="{16982A49-4807-447F-9577-D97202C32B6C}" type="presParOf" srcId="{3AE61B66-BBEB-4ADE-8FE2-7A87EEDAAA20}" destId="{47BF71FC-2D4C-424B-ADAF-F80C5FE5DA0E}" srcOrd="7" destOrd="0" presId="urn:microsoft.com/office/officeart/2005/8/layout/cycle6"/>
    <dgm:cxn modelId="{295F7905-1BA1-473D-B091-0ED665CA68FA}" type="presParOf" srcId="{3AE61B66-BBEB-4ADE-8FE2-7A87EEDAAA20}" destId="{C3C45432-0B67-4F2E-B88B-BED4CD22B962}" srcOrd="8" destOrd="0" presId="urn:microsoft.com/office/officeart/2005/8/layout/cycle6"/>
    <dgm:cxn modelId="{C5DBF049-1BF4-4D2D-8776-295EA9A3F763}" type="presParOf" srcId="{3AE61B66-BBEB-4ADE-8FE2-7A87EEDAAA20}" destId="{FFDC31BA-2981-40E8-8C6B-185E5B5E6757}" srcOrd="9" destOrd="0" presId="urn:microsoft.com/office/officeart/2005/8/layout/cycle6"/>
    <dgm:cxn modelId="{AD95413B-EC08-47C5-B5D1-1C4DE3C18B6D}" type="presParOf" srcId="{3AE61B66-BBEB-4ADE-8FE2-7A87EEDAAA20}" destId="{7A2F8F72-627B-40C2-A59E-00DD2D87AAE3}" srcOrd="10" destOrd="0" presId="urn:microsoft.com/office/officeart/2005/8/layout/cycle6"/>
    <dgm:cxn modelId="{0DE3330C-87BD-4640-97DB-F11B0DC75EEC}" type="presParOf" srcId="{3AE61B66-BBEB-4ADE-8FE2-7A87EEDAAA20}" destId="{29054035-BB02-470F-80A7-EACAEB53E399}" srcOrd="11" destOrd="0" presId="urn:microsoft.com/office/officeart/2005/8/layout/cycle6"/>
    <dgm:cxn modelId="{301A09F9-48EA-4510-B8DD-0BBD0E50CCE4}" type="presParOf" srcId="{3AE61B66-BBEB-4ADE-8FE2-7A87EEDAAA20}" destId="{7F60254E-D78A-483B-BECB-B6E9CC968BB0}" srcOrd="12" destOrd="0" presId="urn:microsoft.com/office/officeart/2005/8/layout/cycle6"/>
    <dgm:cxn modelId="{B3E645A1-F129-4480-AD7C-E33EC320FC5C}" type="presParOf" srcId="{3AE61B66-BBEB-4ADE-8FE2-7A87EEDAAA20}" destId="{28C097EC-E26A-4A1C-AEBF-0D665D6B1E56}" srcOrd="13" destOrd="0" presId="urn:microsoft.com/office/officeart/2005/8/layout/cycle6"/>
    <dgm:cxn modelId="{B8069710-A81D-46EF-8B2A-189DCB1E7AAA}" type="presParOf" srcId="{3AE61B66-BBEB-4ADE-8FE2-7A87EEDAAA20}" destId="{CA2974A6-D348-4A05-B472-0C79A1CFAA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2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8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07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65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91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73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94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55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442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93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9772-4AC9-4ABC-A342-29D5588351D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3301-376D-4380-86F6-2FE98F0C8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2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ell\Downloads\логотип казн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36" cy="250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pp.vk.me/c311616/v311616887/47ef/IoebzINUw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0"/>
            <a:ext cx="2285984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214290"/>
            <a:ext cx="421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Биология және  Биотехнология факультеті</a:t>
            </a:r>
            <a:endParaRPr lang="kk-K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786058"/>
            <a:ext cx="8429683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12-</a:t>
            </a:r>
            <a:r>
              <a:rPr lang="kk-KZ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лекция. Мектеп   </a:t>
            </a:r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гигиенасының негіздері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2933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кабинеттердің қабырғаларын ақ балшықпен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ізбеспен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эмульсиямен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әктеп отыру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Бөлменің жоғарғы жағын сырлы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бояумен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бояуға 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  материалдарының тесікшелерін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ауаның табиғи жолмен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алмасуына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Қабырғаның төменгі жағын биіктігі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1,1-1,8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ақшыл сырлы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бояумен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сырлауға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Эмульсиялармен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әктегенде бүкіл қабырғаны ағартып, панельді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Оқушылардың денсаулығын сақтау үшін және қажетті еңбек жағдайларын тудыру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бөлмесінің маңызы 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 ауасының температурасы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17-21 °С,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ылғалдылығы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40-65 %,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қозғалысының жылдамдығы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0,15-0,25 м/сек,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балаға шамамен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болғаны жөн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Картинки по запросу кабинет в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0372"/>
            <a:ext cx="6524614" cy="357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4572000" cy="6370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Сыныптағы шкафтар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артық көрнекі құралдар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оқулықтарды сақтау үшін қажет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шкафтар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 орын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алмайтын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бөлмені тарылтпайтын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ықшам болғаны жөн.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 сыныпқа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2-3 шкаф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оқитын балалардың бойына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лайық, денесіне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келтірмейтін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көңілге жағымды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Шкафтарды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бөлменің артқы қабырғасына орналастырады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Соңғы жылдары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салынған мектептерде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қабырғада жасалған шкаф-нишалар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пайдалануға өте ыңғайлы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Картинки по запросу кабинет в школе шкаф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071966" cy="6094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тақтасы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басқа жиһаздарға қойылатын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гигиеналық талаптар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тақтасы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болмесінің ең қажетті жабдықтарының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Тақта бөлменің алдыңғы қабырғасының дәл 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75 см, 5-7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95 см,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жоғарғы сыныптарда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100 см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биікте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Тақтаның ұзын дығы көбінесе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1,2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біртегіс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өте жылтыр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қоңыр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қою жасыл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Сызу-сурет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сабағының бөлмесінде ғана қара бояумен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сырлауға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Тақтаның негізі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линолеум,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пластмасса,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жұқа тақтай іспетті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жеңіл, тегіс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сіңірмейтін материалдардан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жақтауын ағаштан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жеңіл металдан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Картинки по запросу кабинет в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457200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4143372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жасөспірімдер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гигиенасы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гигиена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ғылымының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балалардың өсу кезіне,тәрбиеленуіне, өмір сүруіне,қоршаған ортаның әсерін зерттеп,олардың денсаулығының жақсы болып,физикалық және 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жағынан жақсы дамып,жетілуі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шаралар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Біздің елімізде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жастардың денсаулығына ,тәрбиесіне,білім алуына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тарапынан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көңіл бөлінген.Балаларға қызмет ететін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нысандарға;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Балабақшалар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Мектеп-интернаттар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Кәсіби-техникалық училищелер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Балаларға арналған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Пионерлер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үйі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3500462" cy="592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жасөспірімдер гигиенасы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санитарлық-эпидемиологиялық қызметтің құрамына 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гигиена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ғылымының 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бөлімі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организмінің морфофункционалдық жетілу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дәрежесіне 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 өсіп, дамуының әр кезеңіне қоршаған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факторларының әсеріне 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ретіндегі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физиологиялық реакцияларының өзіндік ерекше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деңгейі сәйкес 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гигиеналық нормалар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 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ерекшелігіне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қарай өзгеріп отырады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Картинки по запросу гигиена школь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71966" cy="561022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786182" y="2500306"/>
            <a:ext cx="928694" cy="77038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57166"/>
            <a:ext cx="8286808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Қазақстанда алғашқы санитарлық-гигиеналық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мемелекттік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институтында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ашылған болатын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1948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гигиенасы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кафедрасы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 алдына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кафедра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ұйымдастырған 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жылға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басқарған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.к., доц. В.А.Смирнов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1964 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Қарағанды мемлекеттік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институтына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ауыстырылды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сол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жасөспірімдер гигиенасы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кафедрасы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коммуналды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гигиена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кафедрасының құрамына кірді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біріккен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саланың меңгерушісі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.д., доц.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Э.К.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институтында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қайтадан санитарлық-гигиеналық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ашылып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 студент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қабылданып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 алғаш мемлекеттік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дәріс 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1991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ашылған коммуналды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гигиена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жасөспірімдер гигиенасы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кафедрасы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санитария, гигиена, эпидемиология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саласынан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оқыта бастады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ұйымдастырушысы, әрі меңгерушісі Ұлттық ғылым академиясының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корреспондент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.д., профессор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Б.А.Неменко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болд</a:t>
            </a:r>
            <a:r>
              <a:rPr lang="ru-RU" dirty="0" err="1" smtClean="0"/>
              <a:t>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med-kz.ucoz.com/_pu/7/34794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336" y="0"/>
            <a:ext cx="9239336" cy="680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гигиена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41434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0052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0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Организмнің жалпы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жағдайы, денсаулық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өмір ұзақтығы жеке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бас гигиена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сақтауға байланысты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гигиенасының негізгі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асқазан-ішек және гельминтті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кеселдерді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болдырмау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мақсатында қарапайым және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ережелерді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 қажет.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 адамның күніне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қабылдап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киімін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Әжетханға барғаннан 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қоғамдық көлікпен жүргеннен соң, жануарлармен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контакттан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қолды міндетті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 сабындап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 адамның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қолдануында (өз ұстарасы, тіс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щеткасы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сүлгісі, кір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ысқышы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киімі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дамбалы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шұлығы, мәйкесі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с.с.)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Аяқты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құрғақта ұстау маңызды.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суық 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зеңдік кеселдерден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3"/>
            <a:ext cx="3500462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Оңтайлы күн режімі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Ұйықтау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ас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режімін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реттеген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организмді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бейберекет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өмір салты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тигізетін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стресстен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арылуға және жүрек-қан жүйесі кеселдері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бұзылыстарының дамуынан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ұстауға көмектеседі.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142853"/>
            <a:ext cx="3571900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Ұйқы гигиенасы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Ұйықтауға арналған төсек орынның ыңғайлы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жұмсақ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қатты болмауы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Ұйықтар алдында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серуендеу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терезені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желдеткішін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ашық етіп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ұйықтау пайдалы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спящий школьник в посте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64330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Картинки по запросу школник пит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447675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Тағамдану гигиенасы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жемістер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көкөністер ағын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мұқият жуылуы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тағамдарының ыстық өңдеуден өтуі қажет.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00438"/>
            <a:ext cx="3643338" cy="299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 descr="Картинки по запросу школник умываются рук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071834" cy="2857520"/>
          </a:xfrm>
          <a:prstGeom prst="rect">
            <a:avLst/>
          </a:prstGeom>
          <a:noFill/>
        </p:spPr>
      </p:pic>
      <p:pic>
        <p:nvPicPr>
          <p:cNvPr id="45064" name="Picture 8" descr="Картинки по запросу вытерет ру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71612"/>
            <a:ext cx="278608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15625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                   Жоспар:</a:t>
            </a:r>
            <a:endParaRPr lang="kk-KZ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.Кіріспе. 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.Негізгі бөлім.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гигенасыны</a:t>
            </a: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 негіздері.</a:t>
            </a:r>
          </a:p>
          <a:p>
            <a:pPr>
              <a:buFont typeface="Wingdings" pitchFamily="2" charset="2"/>
              <a:buChar char="Ø"/>
            </a:pP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оқушыларының гигенасы.</a:t>
            </a:r>
            <a:endParaRPr lang="en-US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.Қорытынды</a:t>
            </a:r>
            <a:r>
              <a:rPr lang="kk-KZ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3357554" y="2500306"/>
            <a:ext cx="2071702" cy="12715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Дұрыс тамақтану ережелері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7429552" cy="1128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Жасөспірім жастағы балалардың тамақтану рецепінен алынып тасталу керек тағамдар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142976" y="1500174"/>
            <a:ext cx="1143008" cy="11430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14810" y="1500174"/>
            <a:ext cx="1071570" cy="107157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15140" y="1500174"/>
            <a:ext cx="1143008" cy="9784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34" y="2714620"/>
            <a:ext cx="2286016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Шала қуырылған ет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14744" y="2643182"/>
            <a:ext cx="1928826" cy="14144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Ысытылған,тұздалған ет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286512" y="2571744"/>
            <a:ext cx="2286016" cy="15573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Қыша сірке суы қосылған ет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4572008"/>
            <a:ext cx="4572032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Себептері: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1" y="5500702"/>
            <a:ext cx="792961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Бала организмі нашар сіңіреді,уланып қалуы мүмкін сонымен қатар ішек-құрт ауруларын жұқтыруы мүмкін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5000636"/>
            <a:ext cx="214314" cy="50006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жасөспірімдер гигиен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59"/>
            <a:ext cx="9144000" cy="689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01122" cy="5661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Жыныстық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гигиена.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мүшелерін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ұстауға баланы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үйреткен жөн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мүшелерін күніне екі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сабындап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іш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күнделікті ауыстыру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Кездейсоқ жыныстық қатынастан бойды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ұстау венерикалық кеселдердің жұғуынан сақтандырады.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гигиенасы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психологиялық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гигиена.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Мүмкіндігінше артық стресстен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қашқан 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жағдайларға өз көзқарасыңды өзгерткен дұрыс.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Өмірде стрессті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толықтай болдырмау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 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Босаңсу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(релаксация)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тәсілдерін игеру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көптеген кеселдерді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болдырмауға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үйлесімділігіне қол жетуге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мүмкіндік береді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defon.com/_ld/111/3816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2500306"/>
            <a:ext cx="8715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үлкен рахмет!!!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4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жеріне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қойылатын гигиеналық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талаптар.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Мектептің орналасқан жер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оқитын 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0,8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гектарға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кешенінің құрылысы, жері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қалалық және ауылдық әкімшілік үкімімен бекітіледі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арналған жерді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босату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шешіледі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 тұратын үйден қалада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1-2 км,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ауылда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км-ден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аспауы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Ауылдық жерде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тұратын жағдайда әкімшілік орындары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оқушыларды таситын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көлікпен қамтамасыз 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Картинки по запросу школа зд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6143625" cy="348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428604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территориясы</a:t>
            </a:r>
            <a:r>
              <a:rPr lang="ru-RU" dirty="0" smtClean="0"/>
              <a:t> </a:t>
            </a:r>
            <a:r>
              <a:rPr lang="ru-RU" dirty="0" err="1" smtClean="0"/>
              <a:t>тұрғын үйлерден, балалардың денсаулығына зиян</a:t>
            </a:r>
            <a:r>
              <a:rPr lang="ru-RU" dirty="0" smtClean="0"/>
              <a:t> </a:t>
            </a:r>
            <a:r>
              <a:rPr lang="ru-RU" dirty="0" err="1" smtClean="0"/>
              <a:t>келтіретін</a:t>
            </a:r>
            <a:r>
              <a:rPr lang="ru-RU" dirty="0" smtClean="0"/>
              <a:t> </a:t>
            </a:r>
            <a:r>
              <a:rPr lang="ru-RU" dirty="0" err="1" smtClean="0"/>
              <a:t>өндіріс, шулы</a:t>
            </a:r>
            <a:r>
              <a:rPr lang="ru-RU" dirty="0" smtClean="0"/>
              <a:t>, </a:t>
            </a:r>
            <a:r>
              <a:rPr lang="ru-RU" dirty="0" err="1" smtClean="0"/>
              <a:t>шаңды, түтіні көп мекемелерден</a:t>
            </a:r>
            <a:r>
              <a:rPr lang="ru-RU" dirty="0" smtClean="0"/>
              <a:t>, </a:t>
            </a:r>
            <a:r>
              <a:rPr lang="ru-RU" dirty="0" err="1" smtClean="0"/>
              <a:t>ірі</a:t>
            </a:r>
            <a:r>
              <a:rPr lang="ru-RU" dirty="0" smtClean="0"/>
              <a:t> транспорт </a:t>
            </a:r>
            <a:r>
              <a:rPr lang="ru-RU" dirty="0" err="1" smtClean="0"/>
              <a:t>жолдарынан</a:t>
            </a:r>
            <a:r>
              <a:rPr lang="ru-RU" dirty="0" smtClean="0"/>
              <a:t>, су </a:t>
            </a:r>
            <a:r>
              <a:rPr lang="ru-RU" dirty="0" err="1" smtClean="0"/>
              <a:t>қоймаларынан</a:t>
            </a:r>
            <a:r>
              <a:rPr lang="ru-RU" dirty="0" smtClean="0"/>
              <a:t>, </a:t>
            </a:r>
            <a:r>
              <a:rPr lang="ru-RU" dirty="0" err="1" smtClean="0"/>
              <a:t>ойын-сауық орындарынан</a:t>
            </a:r>
            <a:r>
              <a:rPr lang="ru-RU" dirty="0" smtClean="0"/>
              <a:t> </a:t>
            </a:r>
            <a:r>
              <a:rPr lang="ru-RU" dirty="0" err="1" smtClean="0"/>
              <a:t>аулақ</a:t>
            </a:r>
            <a:r>
              <a:rPr lang="ru-RU" dirty="0" smtClean="0"/>
              <a:t>, </a:t>
            </a:r>
            <a:r>
              <a:rPr lang="ru-RU" dirty="0" err="1" smtClean="0"/>
              <a:t>әрі жарығы </a:t>
            </a:r>
            <a:r>
              <a:rPr lang="ru-RU" dirty="0" smtClean="0"/>
              <a:t>мол, таза </a:t>
            </a:r>
            <a:r>
              <a:rPr lang="ru-RU" dirty="0" err="1" smtClean="0"/>
              <a:t>жерден</a:t>
            </a:r>
            <a:r>
              <a:rPr lang="ru-RU" dirty="0" smtClean="0"/>
              <a:t>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 err="1" smtClean="0"/>
              <a:t>алады</a:t>
            </a:r>
            <a:r>
              <a:rPr lang="ru-RU" dirty="0" smtClean="0"/>
              <a:t>. </a:t>
            </a:r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жерінің </a:t>
            </a:r>
            <a:r>
              <a:rPr lang="ru-RU" dirty="0" smtClean="0"/>
              <a:t>15 % </a:t>
            </a:r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ғимаратына</a:t>
            </a:r>
            <a:r>
              <a:rPr lang="ru-RU" dirty="0" smtClean="0"/>
              <a:t>, 50 % </a:t>
            </a:r>
            <a:r>
              <a:rPr lang="ru-RU" dirty="0" err="1" smtClean="0"/>
              <a:t>өсімдіктер егу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, ал </a:t>
            </a:r>
            <a:r>
              <a:rPr lang="ru-RU" dirty="0" err="1" smtClean="0"/>
              <a:t>қалған жерін</a:t>
            </a:r>
            <a:r>
              <a:rPr lang="ru-RU" dirty="0" smtClean="0"/>
              <a:t> спорт, </a:t>
            </a:r>
            <a:r>
              <a:rPr lang="ru-RU" dirty="0" err="1" smtClean="0"/>
              <a:t>демалыс</a:t>
            </a:r>
            <a:r>
              <a:rPr lang="ru-RU" dirty="0" smtClean="0"/>
              <a:t>, </a:t>
            </a:r>
            <a:r>
              <a:rPr lang="ru-RU" dirty="0" err="1" smtClean="0"/>
              <a:t>шаруашылық, тәжірибе алаңдарына пайдаланады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ғимараты ауланың түкпірінде, мектеп</a:t>
            </a:r>
            <a:r>
              <a:rPr lang="ru-RU" dirty="0" smtClean="0"/>
              <a:t> </a:t>
            </a:r>
            <a:r>
              <a:rPr lang="ru-RU" dirty="0" err="1" smtClean="0"/>
              <a:t>жерінің шетінде</a:t>
            </a:r>
            <a:r>
              <a:rPr lang="ru-RU" dirty="0" smtClean="0"/>
              <a:t> 15 м </a:t>
            </a:r>
            <a:r>
              <a:rPr lang="ru-RU" dirty="0" err="1" smtClean="0"/>
              <a:t>қашықта салынады</a:t>
            </a:r>
            <a:r>
              <a:rPr lang="ru-RU" dirty="0" smtClean="0"/>
              <a:t>. </a:t>
            </a:r>
            <a:r>
              <a:rPr lang="ru-RU" dirty="0" err="1" smtClean="0"/>
              <a:t>Мектеп</a:t>
            </a:r>
            <a:r>
              <a:rPr lang="ru-RU" dirty="0" smtClean="0"/>
              <a:t> пен </a:t>
            </a:r>
            <a:r>
              <a:rPr lang="ru-RU" dirty="0" err="1" smtClean="0"/>
              <a:t>оның ауласы</a:t>
            </a:r>
            <a:r>
              <a:rPr lang="ru-RU" dirty="0" smtClean="0"/>
              <a:t> </a:t>
            </a:r>
            <a:r>
              <a:rPr lang="ru-RU" dirty="0" err="1" smtClean="0"/>
              <a:t>екпе</a:t>
            </a:r>
            <a:r>
              <a:rPr lang="ru-RU" dirty="0" smtClean="0"/>
              <a:t> </a:t>
            </a:r>
            <a:r>
              <a:rPr lang="ru-RU" dirty="0" err="1" smtClean="0"/>
              <a:t>ағаштармен қоршалады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ауласы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</a:t>
            </a:r>
            <a:r>
              <a:rPr lang="ru-RU" dirty="0" err="1" smtClean="0"/>
              <a:t>аймаққа бөлінеді: қорғаныс, демалыс</a:t>
            </a:r>
            <a:r>
              <a:rPr lang="ru-RU" dirty="0" smtClean="0"/>
              <a:t>, </a:t>
            </a:r>
            <a:r>
              <a:rPr lang="ru-RU" dirty="0" err="1" smtClean="0"/>
              <a:t>оқу-тәжірибе, </a:t>
            </a:r>
            <a:r>
              <a:rPr lang="ru-RU" dirty="0" smtClean="0"/>
              <a:t>спорт </a:t>
            </a:r>
            <a:r>
              <a:rPr lang="ru-RU" dirty="0" err="1" smtClean="0"/>
              <a:t>және шаруашылық зоналары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Қорғаныс аймағы </a:t>
            </a:r>
            <a:r>
              <a:rPr lang="ru-RU" dirty="0" smtClean="0"/>
              <a:t>(0,1-1,0 га) </a:t>
            </a:r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кешенінің көше жағында орналасады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мектепті</a:t>
            </a:r>
            <a:r>
              <a:rPr lang="ru-RU" dirty="0" smtClean="0"/>
              <a:t> транспорт </a:t>
            </a:r>
            <a:r>
              <a:rPr lang="ru-RU" dirty="0" err="1" smtClean="0"/>
              <a:t>шуынан</a:t>
            </a:r>
            <a:r>
              <a:rPr lang="ru-RU" dirty="0" smtClean="0"/>
              <a:t>, </a:t>
            </a:r>
            <a:r>
              <a:rPr lang="ru-RU" dirty="0" err="1" smtClean="0"/>
              <a:t>газынан</a:t>
            </a:r>
            <a:r>
              <a:rPr lang="ru-RU" dirty="0" smtClean="0"/>
              <a:t>, </a:t>
            </a:r>
            <a:r>
              <a:rPr lang="ru-RU" dirty="0" err="1" smtClean="0"/>
              <a:t>көще шаңынан қорғайды</a:t>
            </a:r>
            <a:r>
              <a:rPr lang="ru-RU" dirty="0" smtClean="0"/>
              <a:t>, </a:t>
            </a:r>
            <a:r>
              <a:rPr lang="ru-RU" dirty="0" err="1" smtClean="0"/>
              <a:t>сондықтан түрлі ұзынды-қысқалы ағаштар</a:t>
            </a:r>
            <a:r>
              <a:rPr lang="ru-RU" dirty="0" smtClean="0"/>
              <a:t>, </a:t>
            </a:r>
            <a:r>
              <a:rPr lang="ru-RU" dirty="0" err="1" smtClean="0"/>
              <a:t>бұталар егіліп</a:t>
            </a:r>
            <a:r>
              <a:rPr lang="ru-RU" dirty="0" smtClean="0"/>
              <a:t>, </a:t>
            </a:r>
            <a:r>
              <a:rPr lang="ru-RU" dirty="0" err="1" smtClean="0"/>
              <a:t>гүлдермен безендіріледі</a:t>
            </a:r>
            <a:r>
              <a:rPr lang="ru-RU" dirty="0" smtClean="0"/>
              <a:t>. </a:t>
            </a:r>
            <a:r>
              <a:rPr lang="ru-RU" dirty="0" err="1" smtClean="0"/>
              <a:t>Көшенің көлік жолы</a:t>
            </a:r>
            <a:r>
              <a:rPr lang="ru-RU" dirty="0" smtClean="0"/>
              <a:t> мен </a:t>
            </a:r>
            <a:r>
              <a:rPr lang="ru-RU" dirty="0" err="1" smtClean="0"/>
              <a:t>қорғаныс аймағының арасы</a:t>
            </a:r>
            <a:r>
              <a:rPr lang="ru-RU" dirty="0" smtClean="0"/>
              <a:t> 25 м кем </a:t>
            </a:r>
            <a:r>
              <a:rPr lang="ru-RU" dirty="0" err="1" smtClean="0"/>
              <a:t>болмауы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 </a:t>
            </a:r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терезелері</a:t>
            </a:r>
            <a:r>
              <a:rPr lang="ru-RU" dirty="0" smtClean="0"/>
              <a:t> мен </a:t>
            </a:r>
            <a:r>
              <a:rPr lang="ru-RU" dirty="0" err="1" smtClean="0"/>
              <a:t>Бұл жердегі</a:t>
            </a:r>
            <a:r>
              <a:rPr lang="ru-RU" dirty="0" smtClean="0"/>
              <a:t> </a:t>
            </a:r>
            <a:r>
              <a:rPr lang="ru-RU" dirty="0" err="1" smtClean="0"/>
              <a:t>биік</a:t>
            </a:r>
            <a:r>
              <a:rPr lang="ru-RU" dirty="0" smtClean="0"/>
              <a:t> </a:t>
            </a:r>
            <a:r>
              <a:rPr lang="ru-RU" dirty="0" err="1" smtClean="0"/>
              <a:t>ағаштардың арасы</a:t>
            </a:r>
            <a:r>
              <a:rPr lang="ru-RU" dirty="0" smtClean="0"/>
              <a:t> 10 м, </a:t>
            </a:r>
            <a:r>
              <a:rPr lang="ru-RU" dirty="0" err="1" smtClean="0"/>
              <a:t>бұталардың арасы</a:t>
            </a:r>
            <a:r>
              <a:rPr lang="ru-RU" dirty="0" smtClean="0"/>
              <a:t> 5 м. </a:t>
            </a:r>
            <a:r>
              <a:rPr lang="ru-RU" dirty="0" err="1" smtClean="0"/>
              <a:t>Ағаштар </a:t>
            </a:r>
            <a:r>
              <a:rPr lang="ru-RU" dirty="0" smtClean="0"/>
              <a:t>мен </a:t>
            </a:r>
            <a:r>
              <a:rPr lang="ru-RU" dirty="0" err="1" smtClean="0"/>
              <a:t>бұталар бұдан жақын егілсе</a:t>
            </a:r>
            <a:r>
              <a:rPr lang="ru-RU" dirty="0" smtClean="0"/>
              <a:t>, </a:t>
            </a:r>
            <a:r>
              <a:rPr lang="ru-RU" dirty="0" err="1" smtClean="0"/>
              <a:t>өсе келе</a:t>
            </a:r>
            <a:r>
              <a:rPr lang="ru-RU" dirty="0" smtClean="0"/>
              <a:t> </a:t>
            </a:r>
            <a:r>
              <a:rPr lang="ru-RU" dirty="0" err="1" smtClean="0"/>
              <a:t>терезелерді</a:t>
            </a:r>
            <a:r>
              <a:rPr lang="ru-RU" dirty="0" smtClean="0"/>
              <a:t> </a:t>
            </a:r>
            <a:r>
              <a:rPr lang="ru-RU" dirty="0" err="1" smtClean="0"/>
              <a:t>көлеңкелеп</a:t>
            </a:r>
            <a:r>
              <a:rPr lang="ru-RU" dirty="0" smtClean="0"/>
              <a:t>, </a:t>
            </a:r>
            <a:r>
              <a:rPr lang="ru-RU" dirty="0" err="1" smtClean="0"/>
              <a:t>сынып</a:t>
            </a:r>
            <a:r>
              <a:rPr lang="ru-RU" dirty="0" smtClean="0"/>
              <a:t> </a:t>
            </a:r>
            <a:r>
              <a:rPr lang="ru-RU" dirty="0" err="1" smtClean="0"/>
              <a:t>бөлмелерінің жарығын азайтады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 е м а 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аймағы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(0,2-0,3 га)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ауласының жазда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көлеңке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қыста желден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сақтайтын бұтақты ағаштар егілген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тегіс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жағында орналасады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Шаршаған, аурудан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жаңа тұрған әлсіз балалардың демалуына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қажетті орындықтар қойылады.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аймағында балалардың денесіне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өткір бұтақтар, темір-терсектер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тастардан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мезгіл-мезгіл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тазартып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Картинки по запросу самые зеленая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14554"/>
            <a:ext cx="9174147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0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аймағы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( 0,1-1,07 га 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шынықтыру пәніне және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ойындарына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қажетті алаңдар орналасады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Оның жері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кешенінің терезесінен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 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қашықта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Көпшілік мектептерде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аймағына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5800-7900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тек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ғана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4900-10700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яғни Мұның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оқушылардың санына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лайық беріледі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Барлық мектептердің жеңіл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атлетика (4900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гимнастика (600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баскетбол мен волейбол (480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алаңдары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(1176-1960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орындық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футбол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басқа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ойындарына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арналған үлкен алаң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(2960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Көпшілік ауыл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мектептерінде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үлкен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алаңдары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(волейбол, баскетбол, футбол)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шетінде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Бұл алаңдардың тегіс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шөптесін жерде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шаңы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орналасып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транспорт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жолдарынан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ауылшарушылық құрылыстарынан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қораларынан аулақ болғаны дұрыс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алаңдарын тастардан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ағаш бұтақтарынан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шыны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сынықтарынан тазартып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балалардың денесіне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келтірмеу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жағына көңіл бөлу керек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1442" name="Picture 2" descr="Картинки по запросу спортная  улица в шк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671517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ғимаратын салғанда оның оқу бөлмелерінің терезелерін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оңтүстік,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оңтүстік батысқа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 бөлмелерінің терезелерін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терістікке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қаратып салады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Мектептің барлық бөлмелерін оқу және қосымша бөлмелер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топқа бөледі.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бөлмелерге сабақ жүретін кабинеттер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бөлмелері,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 залы,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шеберхана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физика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пәндерінің лабораториялары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 бөлмелерге әкімшілік және балалардың денсаулығын сақтауға қажетті дәрігер кабинеті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алғашқы жәрдем көрсету бөлмесі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методикалық бөлме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асхана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буфет,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кітапхана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музейі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мұғалімдердің демалыс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 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кабинеттерінің гигиеналық талапқа 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көбірек көңіл бөледі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Картинки по запросу кабинеты в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5562600" cy="370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ғимаратындағы оқу бөлмелері.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кабинеттер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коридор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бір-бірімен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жөне оқушылардың демалыс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бөлмелерімен жалғасады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мектептің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қанатында, ондағы 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бөлмелері төменгі қабатта орналасқаны жөн.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Кабинеттік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жүйеге ауысуға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пәнге екі-үш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Картинки по запросу коридор в шко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75388"/>
            <a:ext cx="8215370" cy="460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17386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бөлмелері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кабинеттерінің ауданы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50-60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әр оқушыға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1,25-1,50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Бөлменің ұзын 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8-8,2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5,6-6,2 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мөлешерінен аспау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ұзын 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артық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соңғы қатардағы оқушылар тақтаның қасында сөйлеп тұрған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мұғалімді және оқушыны анық 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 және ондай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жағдайда балада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көру қабілеті қалыптасады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 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қажетті мөлшердегі парталар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есікжақтағы қатардың оқушыларына терезе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жарығы жеткіліксіз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 қатар парталар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Бөлменің биіктігі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3,5 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болғанда балалардың денсаулығына қажетті 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мөлшері жеткілікті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лайық 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тазалығы қамтамасыз етіледі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 бөлменің үстіңгі жағында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оқушыларға жағымсыз әсері азаяды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Картинки по запросу кабинет в шко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7620000" cy="34242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517386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771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19</cp:revision>
  <dcterms:created xsi:type="dcterms:W3CDTF">2017-01-27T07:48:35Z</dcterms:created>
  <dcterms:modified xsi:type="dcterms:W3CDTF">2020-09-13T09:16:47Z</dcterms:modified>
</cp:coreProperties>
</file>